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90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1E"/>
    <a:srgbClr val="00063A"/>
    <a:srgbClr val="000B6C"/>
    <a:srgbClr val="F7F7F7"/>
    <a:srgbClr val="58A9FF"/>
    <a:srgbClr val="0010AC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C234A-0C4E-4559-9B2F-F363C80D4C7C}" v="7" dt="2023-01-27T15:39:44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8039" autoAdjust="0"/>
  </p:normalViewPr>
  <p:slideViewPr>
    <p:cSldViewPr snapToGrid="0">
      <p:cViewPr varScale="1">
        <p:scale>
          <a:sx n="64" d="100"/>
          <a:sy n="64" d="100"/>
        </p:scale>
        <p:origin x="137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2761-E9F5-4931-A54E-D8C79A70049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C4914-55F3-421F-9C4C-291340107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4914-55F3-421F-9C4C-291340107D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5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C4914-55F3-421F-9C4C-291340107D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6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C4914-55F3-421F-9C4C-291340107D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4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277144" y="1908968"/>
            <a:ext cx="6226175" cy="3671888"/>
          </a:xfrm>
          <a:prstGeom prst="snip2DiagRect">
            <a:avLst>
              <a:gd name="adj1" fmla="val 0"/>
              <a:gd name="adj2" fmla="val 50000"/>
            </a:avLst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1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39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0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76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00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1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3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3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3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630" y="0"/>
            <a:ext cx="3857170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8334830" y="0"/>
            <a:ext cx="3857170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0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4818742"/>
            <a:ext cx="12192000" cy="20392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194D-BACA-4C8C-8609-432478AB37C6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5485F-7F33-48FB-BC72-215B12C58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8576" y="307421"/>
            <a:ext cx="803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Ness District Salmon Fishery Board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6328" y="1403196"/>
            <a:ext cx="7279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8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The Team</a:t>
            </a:r>
          </a:p>
          <a:p>
            <a:pPr fontAlgn="base"/>
            <a:endParaRPr lang="en-GB" sz="2800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6F15B-F130-A42D-C6A8-19E2159E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8" y="3243903"/>
            <a:ext cx="2936035" cy="3257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20705-FF5A-5AC8-42E8-3B65427C8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05" y="3293209"/>
            <a:ext cx="2605896" cy="3257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E154AF-DA60-77FE-5045-25F78A1B7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43" y="3243903"/>
            <a:ext cx="2441560" cy="3257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4EA41B-8942-03D6-301B-B5D2F92F4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643" y="198040"/>
            <a:ext cx="3172268" cy="952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2FEB17-4DC3-F9E6-1A59-9CA8575BA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88" y="185570"/>
            <a:ext cx="3170195" cy="9571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9615FF-989B-6BA2-31F3-50D5C3B2D74B}"/>
              </a:ext>
            </a:extLst>
          </p:cNvPr>
          <p:cNvSpPr txBox="1"/>
          <p:nvPr/>
        </p:nvSpPr>
        <p:spPr>
          <a:xfrm>
            <a:off x="920297" y="2744960"/>
            <a:ext cx="260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BRIAN SHAW - DIRECTOR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E551D9-EDC1-992A-3CB2-63D3C68C5583}"/>
              </a:ext>
            </a:extLst>
          </p:cNvPr>
          <p:cNvSpPr txBox="1"/>
          <p:nvPr/>
        </p:nvSpPr>
        <p:spPr>
          <a:xfrm>
            <a:off x="4834924" y="2744960"/>
            <a:ext cx="323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JOHN MACOLL – HEAD BAILIFF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5289E-29B9-8634-1D8F-7767EE02C6A5}"/>
              </a:ext>
            </a:extLst>
          </p:cNvPr>
          <p:cNvSpPr txBox="1"/>
          <p:nvPr/>
        </p:nvSpPr>
        <p:spPr>
          <a:xfrm>
            <a:off x="8742268" y="2744960"/>
            <a:ext cx="274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CHRIS DAPHNE - BIOLOGIST</a:t>
            </a:r>
          </a:p>
        </p:txBody>
      </p:sp>
    </p:spTree>
    <p:extLst>
      <p:ext uri="{BB962C8B-B14F-4D97-AF65-F5344CB8AC3E}">
        <p14:creationId xmlns:p14="http://schemas.microsoft.com/office/powerpoint/2010/main" val="12279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8918" y="345866"/>
            <a:ext cx="637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4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2023</a:t>
            </a:r>
            <a:endParaRPr lang="en-GB" sz="2400" b="0" i="0" dirty="0">
              <a:solidFill>
                <a:schemeClr val="bg1"/>
              </a:solidFill>
              <a:effectLst/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2982B-8ADB-5B9D-77EB-B89545062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" y="323218"/>
            <a:ext cx="2485981" cy="1434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A72C10-5789-E272-1626-F9277073D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" y="1852863"/>
            <a:ext cx="2485981" cy="1864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2D675-8341-D664-F736-10911CAA8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94" y="323218"/>
            <a:ext cx="2384686" cy="1341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607F16-F570-69FD-B035-0DB1420D1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02" y="2557399"/>
            <a:ext cx="3426831" cy="1543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91AE16-3C74-A19C-BFD9-7877CFC845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34" y="1906092"/>
            <a:ext cx="3125378" cy="1758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EA6C3C-5C86-71AD-ACF6-A04D1D733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7" y="3984155"/>
            <a:ext cx="4663440" cy="2749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A9C3FB-343D-0FFF-CC06-DC5EA37297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21" y="111375"/>
            <a:ext cx="4912386" cy="22115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10AFC7-6242-2570-6984-491E7EECD9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67" y="2438617"/>
            <a:ext cx="2060725" cy="14298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2B630D-0FA3-32FA-B4CF-5ADCD09F98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01" y="4705141"/>
            <a:ext cx="3212432" cy="18069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0DA9E1-59AE-5516-66D2-0C988EC2DA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53" y="3984155"/>
            <a:ext cx="2106529" cy="28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01EC85-DE7D-40B5-9B2C-9AA255D2107D}"/>
              </a:ext>
            </a:extLst>
          </p:cNvPr>
          <p:cNvSpPr txBox="1"/>
          <p:nvPr/>
        </p:nvSpPr>
        <p:spPr>
          <a:xfrm>
            <a:off x="3819922" y="157588"/>
            <a:ext cx="455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GB" sz="24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The Big Issue</a:t>
            </a:r>
          </a:p>
          <a:p>
            <a:pPr algn="ctr" fontAlgn="base"/>
            <a:r>
              <a:rPr lang="en-GB" sz="24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PUMP STORAGE HYDRO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3B93D-E959-DD77-956A-708D68C6A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5" y="5012693"/>
            <a:ext cx="3000389" cy="1687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42DB3-29AF-B692-99E9-BA7781F51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148" y="157588"/>
            <a:ext cx="3292125" cy="459068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3289D66-0A37-1D7A-ABA3-FDED7931C390}"/>
              </a:ext>
            </a:extLst>
          </p:cNvPr>
          <p:cNvSpPr txBox="1">
            <a:spLocks/>
          </p:cNvSpPr>
          <p:nvPr/>
        </p:nvSpPr>
        <p:spPr>
          <a:xfrm>
            <a:off x="178727" y="1075585"/>
            <a:ext cx="8402956" cy="4988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Cumulative impacts if three schemes are operational: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Loch Ness water level change up to 730mm (2ft 5”) on a daily basis according to planning documents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daily drawdown may be in the order of 500mm (20”)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inflowing water movements of 812m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/s, greater than highest flow ever recorded in River 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outflowing water movements of ~700m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 – around 20 times greater than typical flow down river Ness during salmon smolt run.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“PSH operation means that the minimum level in Loch Ness will be approached more often, but the absolute minimum level would not significantly change” </a:t>
            </a:r>
            <a:r>
              <a:rPr kumimoji="0" lang="en-GB" sz="17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Mott Macdonald 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Loch Ness PSH – hydrological modelling (15.27m)</a:t>
            </a:r>
            <a:endParaRPr kumimoji="0" lang="en-GB" sz="17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www.energyconsents.scot – simple search ‘Loch Kemp’ or by ref number –ECU00003398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957B19-D30E-7835-C7D6-77C0799319A3}"/>
              </a:ext>
            </a:extLst>
          </p:cNvPr>
          <p:cNvSpPr txBox="1"/>
          <p:nvPr/>
        </p:nvSpPr>
        <p:spPr>
          <a:xfrm>
            <a:off x="1682166" y="5934670"/>
            <a:ext cx="4891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FFFF00"/>
                </a:solidFill>
              </a:rPr>
              <a:t>#SAVELOCHNESS</a:t>
            </a:r>
          </a:p>
        </p:txBody>
      </p:sp>
    </p:spTree>
    <p:extLst>
      <p:ext uri="{BB962C8B-B14F-4D97-AF65-F5344CB8AC3E}">
        <p14:creationId xmlns:p14="http://schemas.microsoft.com/office/powerpoint/2010/main" val="1583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A75843429AF459AEA57127447C3FD" ma:contentTypeVersion="18" ma:contentTypeDescription="Create a new document." ma:contentTypeScope="" ma:versionID="4e164cbcb928d48b3dfca5dc972816fd">
  <xsd:schema xmlns:xsd="http://www.w3.org/2001/XMLSchema" xmlns:xs="http://www.w3.org/2001/XMLSchema" xmlns:p="http://schemas.microsoft.com/office/2006/metadata/properties" xmlns:ns2="e875fc8b-d375-4aaf-9888-1a86d156e30f" xmlns:ns3="a886e3fb-41ea-4908-a298-c55ab212b7e6" targetNamespace="http://schemas.microsoft.com/office/2006/metadata/properties" ma:root="true" ma:fieldsID="08bc65b69e9bb35f647890022e01aea0" ns2:_="" ns3:_="">
    <xsd:import namespace="e875fc8b-d375-4aaf-9888-1a86d156e30f"/>
    <xsd:import namespace="a886e3fb-41ea-4908-a298-c55ab212b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5fc8b-d375-4aaf-9888-1a86d156e3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758c5-69a6-4e82-a5d6-4826eaf3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6e3fb-41ea-4908-a298-c55ab212b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af85-ff8b-4ecf-966c-c2e27d1625e1}" ma:internalName="TaxCatchAll" ma:showField="CatchAllData" ma:web="a886e3fb-41ea-4908-a298-c55ab212b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6e3fb-41ea-4908-a298-c55ab212b7e6" xsi:nil="true"/>
    <lcf76f155ced4ddcb4097134ff3c332f xmlns="e875fc8b-d375-4aaf-9888-1a86d156e30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21193-FBFE-48AB-86A8-968D06E9F425}"/>
</file>

<file path=customXml/itemProps2.xml><?xml version="1.0" encoding="utf-8"?>
<ds:datastoreItem xmlns:ds="http://schemas.openxmlformats.org/officeDocument/2006/customXml" ds:itemID="{82A2DFC0-ABE3-4621-8B14-5C8F9C2DA758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e875fc8b-d375-4aaf-9888-1a86d156e30f"/>
    <ds:schemaRef ds:uri="http://purl.org/dc/dcmitype/"/>
    <ds:schemaRef ds:uri="http://purl.org/dc/elements/1.1/"/>
    <ds:schemaRef ds:uri="a886e3fb-41ea-4908-a298-c55ab212b7e6"/>
  </ds:schemaRefs>
</ds:datastoreItem>
</file>

<file path=customXml/itemProps3.xml><?xml version="1.0" encoding="utf-8"?>
<ds:datastoreItem xmlns:ds="http://schemas.openxmlformats.org/officeDocument/2006/customXml" ds:itemID="{AE388668-F33A-4C86-ABF3-2388FA62AA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173</Words>
  <Application>Microsoft Office PowerPoint</Application>
  <PresentationFormat>Widescreen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Nirmala UI</vt:lpstr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</dc:creator>
  <cp:lastModifiedBy>Chris Daphne</cp:lastModifiedBy>
  <cp:revision>44</cp:revision>
  <dcterms:created xsi:type="dcterms:W3CDTF">2017-11-04T17:12:27Z</dcterms:created>
  <dcterms:modified xsi:type="dcterms:W3CDTF">2024-02-02T11:58:34Z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0x010100A85A75843429AF459AEA57127447C3FD</vt:lpwstr>
  </property>
</Properties>
</file>